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2"/>
  </p:notesMasterIdLst>
  <p:sldIdLst>
    <p:sldId id="256" r:id="rId2"/>
    <p:sldId id="257" r:id="rId3"/>
    <p:sldId id="265" r:id="rId4"/>
    <p:sldId id="264" r:id="rId5"/>
    <p:sldId id="266" r:id="rId6"/>
    <p:sldId id="267" r:id="rId7"/>
    <p:sldId id="259" r:id="rId8"/>
    <p:sldId id="261" r:id="rId9"/>
    <p:sldId id="262" r:id="rId10"/>
    <p:sldId id="263" r:id="rId11"/>
  </p:sldIdLst>
  <p:sldSz cx="9144000" cy="5143500" type="screen16x9"/>
  <p:notesSz cx="6858000" cy="9144000"/>
  <p:embeddedFontLst>
    <p:embeddedFont>
      <p:font typeface="Oswald" charset="0"/>
      <p:regular r:id="rId13"/>
      <p:bold r:id="rId14"/>
    </p:embeddedFont>
    <p:embeddedFont>
      <p:font typeface="Calibri" pitchFamily="34" charset="0"/>
      <p:regular r:id="rId15"/>
      <p:bold r:id="rId16"/>
      <p:italic r:id="rId17"/>
      <p:boldItalic r:id="rId18"/>
    </p:embeddedFont>
    <p:embeddedFont>
      <p:font typeface="Roboto" charset="0"/>
      <p:regular r:id="rId19"/>
      <p:bold r:id="rId20"/>
      <p:italic r:id="rId21"/>
      <p:boldItalic r:id="rId22"/>
    </p:embeddedFont>
    <p:embeddedFont>
      <p:font typeface="News Cycle" charset="2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895" autoAdjust="0"/>
    <p:restoredTop sz="94660"/>
  </p:normalViewPr>
  <p:slideViewPr>
    <p:cSldViewPr>
      <p:cViewPr varScale="1">
        <p:scale>
          <a:sx n="98" d="100"/>
          <a:sy n="98" d="100"/>
        </p:scale>
        <p:origin x="-402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50500" y="2435625"/>
            <a:ext cx="3638700" cy="2240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813106" y="0"/>
            <a:ext cx="892296" cy="3225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650209" y="0"/>
            <a:ext cx="563814" cy="1699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43594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5821031" y="991483"/>
            <a:ext cx="1845234" cy="4159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4359415" y="2643735"/>
            <a:ext cx="1314792" cy="25101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78131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5821031" y="0"/>
            <a:ext cx="1845234" cy="11610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78131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 flipH="1">
            <a:off x="8556137" y="3512673"/>
            <a:ext cx="359208" cy="16308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1"/>
          <p:cNvSpPr txBox="1">
            <a:spLocks noGrp="1"/>
          </p:cNvSpPr>
          <p:nvPr>
            <p:ph type="sldNum" idx="12"/>
          </p:nvPr>
        </p:nvSpPr>
        <p:spPr>
          <a:xfrm>
            <a:off x="8556125" y="4688650"/>
            <a:ext cx="35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17" name="Google Shape;117;p11"/>
          <p:cNvSpPr/>
          <p:nvPr/>
        </p:nvSpPr>
        <p:spPr>
          <a:xfrm flipH="1">
            <a:off x="8556137" y="977835"/>
            <a:ext cx="359208" cy="9638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1"/>
          <p:cNvSpPr/>
          <p:nvPr/>
        </p:nvSpPr>
        <p:spPr>
          <a:xfrm flipH="1">
            <a:off x="8556137" y="0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1"/>
          <p:cNvSpPr/>
          <p:nvPr/>
        </p:nvSpPr>
        <p:spPr>
          <a:xfrm flipH="1">
            <a:off x="7896852" y="456628"/>
            <a:ext cx="568512" cy="7116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70"/>
                </a:lnTo>
                <a:lnTo>
                  <a:pt x="21600" y="0"/>
                </a:lnTo>
                <a:lnTo>
                  <a:pt x="0" y="313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1"/>
          <p:cNvSpPr/>
          <p:nvPr/>
        </p:nvSpPr>
        <p:spPr>
          <a:xfrm flipH="1">
            <a:off x="7896852" y="4574472"/>
            <a:ext cx="568512" cy="569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1"/>
          <p:cNvSpPr/>
          <p:nvPr/>
        </p:nvSpPr>
        <p:spPr>
          <a:xfrm flipH="1">
            <a:off x="7896852" y="1158238"/>
            <a:ext cx="568512" cy="34262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650"/>
                </a:lnTo>
                <a:lnTo>
                  <a:pt x="0" y="21600"/>
                </a:lnTo>
                <a:lnTo>
                  <a:pt x="21600" y="2095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550500" y="3044025"/>
            <a:ext cx="3638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550500" y="4300725"/>
            <a:ext cx="3638700" cy="37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SzPts val="2600"/>
              <a:buNone/>
              <a:defRPr sz="2600">
                <a:solidFill>
                  <a:schemeClr val="accent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SzPts val="2600"/>
              <a:buNone/>
              <a:defRPr sz="2600">
                <a:solidFill>
                  <a:schemeClr val="accent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813106" y="0"/>
            <a:ext cx="892296" cy="3225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3650209" y="0"/>
            <a:ext cx="563814" cy="1699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43594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5821031" y="991483"/>
            <a:ext cx="1845234" cy="4159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4359415" y="2643735"/>
            <a:ext cx="1314792" cy="25101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78131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5821031" y="0"/>
            <a:ext cx="1845234" cy="11610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78131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228589" y="1362238"/>
            <a:ext cx="624618" cy="7565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3233"/>
                </a:lnTo>
                <a:lnTo>
                  <a:pt x="0" y="21600"/>
                </a:lnTo>
                <a:lnTo>
                  <a:pt x="21600" y="18367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228589" y="876"/>
            <a:ext cx="624618" cy="13723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19818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8520705" y="4146351"/>
            <a:ext cx="394686" cy="9980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54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1030663" y="1529125"/>
            <a:ext cx="4879500" cy="29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/>
          <p:nvPr/>
        </p:nvSpPr>
        <p:spPr>
          <a:xfrm>
            <a:off x="346977" y="1296229"/>
            <a:ext cx="582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4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“</a:t>
            </a:r>
            <a:endParaRPr sz="104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8520650" y="4688650"/>
            <a:ext cx="3948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7497540" y="3233808"/>
            <a:ext cx="920376" cy="14875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423"/>
                </a:lnTo>
                <a:lnTo>
                  <a:pt x="0" y="21600"/>
                </a:lnTo>
                <a:lnTo>
                  <a:pt x="21600" y="19177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6103018" y="876"/>
            <a:ext cx="1291734" cy="249879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1957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7497540" y="875"/>
            <a:ext cx="920376" cy="32963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506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6103018" y="2373413"/>
            <a:ext cx="1291734" cy="27710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826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1"/>
          </p:nvPr>
        </p:nvSpPr>
        <p:spPr>
          <a:xfrm>
            <a:off x="550500" y="1353948"/>
            <a:ext cx="61077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6963076" y="3274552"/>
            <a:ext cx="359208" cy="18689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75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6963076" y="977835"/>
            <a:ext cx="359208" cy="439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01"/>
                </a:lnTo>
                <a:lnTo>
                  <a:pt x="21600" y="0"/>
                </a:lnTo>
                <a:lnTo>
                  <a:pt x="0" y="319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6963076" y="1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7415771" y="1034367"/>
            <a:ext cx="837702" cy="29625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107"/>
                </a:lnTo>
                <a:lnTo>
                  <a:pt x="0" y="21600"/>
                </a:lnTo>
                <a:lnTo>
                  <a:pt x="21600" y="20492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5"/>
          <p:cNvSpPr/>
          <p:nvPr/>
        </p:nvSpPr>
        <p:spPr>
          <a:xfrm>
            <a:off x="7415771" y="0"/>
            <a:ext cx="837702" cy="10920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596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5"/>
          <p:cNvSpPr/>
          <p:nvPr/>
        </p:nvSpPr>
        <p:spPr>
          <a:xfrm>
            <a:off x="8346880" y="1552004"/>
            <a:ext cx="568512" cy="11402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647"/>
                </a:lnTo>
                <a:lnTo>
                  <a:pt x="21600" y="0"/>
                </a:lnTo>
                <a:lnTo>
                  <a:pt x="0" y="195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5"/>
          <p:cNvSpPr/>
          <p:nvPr/>
        </p:nvSpPr>
        <p:spPr>
          <a:xfrm>
            <a:off x="8346880" y="4574477"/>
            <a:ext cx="568512" cy="5689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8346880" y="2682241"/>
            <a:ext cx="568512" cy="19022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170"/>
                </a:lnTo>
                <a:lnTo>
                  <a:pt x="0" y="21600"/>
                </a:lnTo>
                <a:lnTo>
                  <a:pt x="21600" y="20429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36945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body" idx="1"/>
          </p:nvPr>
        </p:nvSpPr>
        <p:spPr>
          <a:xfrm>
            <a:off x="550500" y="1353948"/>
            <a:ext cx="36945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8099306" y="0"/>
            <a:ext cx="892296" cy="3225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6"/>
          <p:cNvSpPr/>
          <p:nvPr/>
        </p:nvSpPr>
        <p:spPr>
          <a:xfrm>
            <a:off x="46456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6"/>
          <p:cNvSpPr/>
          <p:nvPr/>
        </p:nvSpPr>
        <p:spPr>
          <a:xfrm>
            <a:off x="6107231" y="991483"/>
            <a:ext cx="1845234" cy="4159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6"/>
          <p:cNvSpPr/>
          <p:nvPr/>
        </p:nvSpPr>
        <p:spPr>
          <a:xfrm>
            <a:off x="4645615" y="2643735"/>
            <a:ext cx="1314792" cy="25101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6"/>
          <p:cNvSpPr/>
          <p:nvPr/>
        </p:nvSpPr>
        <p:spPr>
          <a:xfrm>
            <a:off x="80993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6"/>
          <p:cNvSpPr/>
          <p:nvPr/>
        </p:nvSpPr>
        <p:spPr>
          <a:xfrm>
            <a:off x="6107231" y="0"/>
            <a:ext cx="1845234" cy="11610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6"/>
          <p:cNvSpPr/>
          <p:nvPr/>
        </p:nvSpPr>
        <p:spPr>
          <a:xfrm>
            <a:off x="80993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body" idx="1"/>
          </p:nvPr>
        </p:nvSpPr>
        <p:spPr>
          <a:xfrm>
            <a:off x="550500" y="1353950"/>
            <a:ext cx="28536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2"/>
          </p:nvPr>
        </p:nvSpPr>
        <p:spPr>
          <a:xfrm>
            <a:off x="3804472" y="1353950"/>
            <a:ext cx="28536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69" name="Google Shape;69;p7"/>
          <p:cNvGrpSpPr/>
          <p:nvPr/>
        </p:nvGrpSpPr>
        <p:grpSpPr>
          <a:xfrm>
            <a:off x="6963076" y="0"/>
            <a:ext cx="1952316" cy="5143493"/>
            <a:chOff x="6963076" y="0"/>
            <a:chExt cx="1952316" cy="5143493"/>
          </a:xfrm>
        </p:grpSpPr>
        <p:sp>
          <p:nvSpPr>
            <p:cNvPr id="70" name="Google Shape;70;p7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8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1"/>
          </p:nvPr>
        </p:nvSpPr>
        <p:spPr>
          <a:xfrm>
            <a:off x="550500" y="1353950"/>
            <a:ext cx="19029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body" idx="2"/>
          </p:nvPr>
        </p:nvSpPr>
        <p:spPr>
          <a:xfrm>
            <a:off x="2652968" y="1353950"/>
            <a:ext cx="19029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82" name="Google Shape;82;p8"/>
          <p:cNvSpPr txBox="1">
            <a:spLocks noGrp="1"/>
          </p:cNvSpPr>
          <p:nvPr>
            <p:ph type="body" idx="3"/>
          </p:nvPr>
        </p:nvSpPr>
        <p:spPr>
          <a:xfrm>
            <a:off x="4755435" y="1353950"/>
            <a:ext cx="19029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84" name="Google Shape;84;p8"/>
          <p:cNvGrpSpPr/>
          <p:nvPr/>
        </p:nvGrpSpPr>
        <p:grpSpPr>
          <a:xfrm>
            <a:off x="6963076" y="0"/>
            <a:ext cx="1952316" cy="5143493"/>
            <a:chOff x="6963076" y="0"/>
            <a:chExt cx="1952316" cy="5143493"/>
          </a:xfrm>
        </p:grpSpPr>
        <p:sp>
          <p:nvSpPr>
            <p:cNvPr id="85" name="Google Shape;85;p8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96" name="Google Shape;96;p9"/>
          <p:cNvGrpSpPr/>
          <p:nvPr/>
        </p:nvGrpSpPr>
        <p:grpSpPr>
          <a:xfrm>
            <a:off x="6963076" y="0"/>
            <a:ext cx="1952316" cy="5143493"/>
            <a:chOff x="6963076" y="0"/>
            <a:chExt cx="1952316" cy="5143493"/>
          </a:xfrm>
        </p:grpSpPr>
        <p:sp>
          <p:nvSpPr>
            <p:cNvPr id="97" name="Google Shape;97;p9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"/>
          <p:cNvSpPr/>
          <p:nvPr/>
        </p:nvSpPr>
        <p:spPr>
          <a:xfrm flipH="1">
            <a:off x="8556137" y="3512673"/>
            <a:ext cx="359208" cy="16308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0"/>
          <p:cNvSpPr/>
          <p:nvPr/>
        </p:nvSpPr>
        <p:spPr>
          <a:xfrm flipH="1">
            <a:off x="8556137" y="977835"/>
            <a:ext cx="359208" cy="9638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0"/>
          <p:cNvSpPr/>
          <p:nvPr/>
        </p:nvSpPr>
        <p:spPr>
          <a:xfrm flipH="1">
            <a:off x="8556137" y="0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0"/>
          <p:cNvSpPr/>
          <p:nvPr/>
        </p:nvSpPr>
        <p:spPr>
          <a:xfrm flipH="1">
            <a:off x="7896852" y="456628"/>
            <a:ext cx="568512" cy="7116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70"/>
                </a:lnTo>
                <a:lnTo>
                  <a:pt x="21600" y="0"/>
                </a:lnTo>
                <a:lnTo>
                  <a:pt x="0" y="313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0"/>
          <p:cNvSpPr/>
          <p:nvPr/>
        </p:nvSpPr>
        <p:spPr>
          <a:xfrm flipH="1">
            <a:off x="7896852" y="4574472"/>
            <a:ext cx="568512" cy="569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0"/>
          <p:cNvSpPr/>
          <p:nvPr/>
        </p:nvSpPr>
        <p:spPr>
          <a:xfrm flipH="1">
            <a:off x="7896852" y="1158238"/>
            <a:ext cx="568512" cy="34262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650"/>
                </a:lnTo>
                <a:lnTo>
                  <a:pt x="0" y="21600"/>
                </a:lnTo>
                <a:lnTo>
                  <a:pt x="21600" y="2095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550500" y="4406300"/>
            <a:ext cx="70833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sldNum" idx="12"/>
          </p:nvPr>
        </p:nvSpPr>
        <p:spPr>
          <a:xfrm>
            <a:off x="8556125" y="4688650"/>
            <a:ext cx="35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50500" y="135394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▸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▹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2"/>
          <p:cNvSpPr txBox="1">
            <a:spLocks noGrp="1"/>
          </p:cNvSpPr>
          <p:nvPr>
            <p:ph type="ctrTitle"/>
          </p:nvPr>
        </p:nvSpPr>
        <p:spPr>
          <a:xfrm>
            <a:off x="411225" y="2132100"/>
            <a:ext cx="3646800" cy="87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latin typeface="Arial"/>
                <a:ea typeface="Arial"/>
                <a:cs typeface="Arial"/>
                <a:sym typeface="Arial"/>
              </a:rPr>
              <a:t>RouteGuard</a:t>
            </a:r>
            <a:endParaRPr sz="5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12"/>
          <p:cNvPicPr preferRelativeResize="0"/>
          <p:nvPr/>
        </p:nvPicPr>
        <p:blipFill rotWithShape="1">
          <a:blip r:embed="rId3">
            <a:alphaModFix/>
          </a:blip>
          <a:srcRect l="23470" r="23465"/>
          <a:stretch/>
        </p:blipFill>
        <p:spPr>
          <a:xfrm>
            <a:off x="3651758" y="0"/>
            <a:ext cx="5053644" cy="51435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7154"/>
                </a:lnTo>
                <a:lnTo>
                  <a:pt x="2410" y="6725"/>
                </a:lnTo>
                <a:lnTo>
                  <a:pt x="2410" y="0"/>
                </a:lnTo>
                <a:lnTo>
                  <a:pt x="0" y="0"/>
                </a:lnTo>
                <a:close/>
                <a:moveTo>
                  <a:pt x="9278" y="0"/>
                </a:moveTo>
                <a:lnTo>
                  <a:pt x="9278" y="4888"/>
                </a:lnTo>
                <a:lnTo>
                  <a:pt x="17160" y="3482"/>
                </a:lnTo>
                <a:lnTo>
                  <a:pt x="17160" y="0"/>
                </a:lnTo>
                <a:lnTo>
                  <a:pt x="9278" y="0"/>
                </a:lnTo>
                <a:close/>
                <a:moveTo>
                  <a:pt x="17788" y="0"/>
                </a:moveTo>
                <a:lnTo>
                  <a:pt x="17788" y="1358"/>
                </a:lnTo>
                <a:lnTo>
                  <a:pt x="21600" y="679"/>
                </a:lnTo>
                <a:lnTo>
                  <a:pt x="21600" y="0"/>
                </a:lnTo>
                <a:lnTo>
                  <a:pt x="17788" y="0"/>
                </a:lnTo>
                <a:close/>
                <a:moveTo>
                  <a:pt x="21600" y="1291"/>
                </a:moveTo>
                <a:lnTo>
                  <a:pt x="17790" y="1971"/>
                </a:lnTo>
                <a:lnTo>
                  <a:pt x="17788" y="13824"/>
                </a:lnTo>
                <a:lnTo>
                  <a:pt x="21600" y="13144"/>
                </a:lnTo>
                <a:lnTo>
                  <a:pt x="21600" y="1291"/>
                </a:lnTo>
                <a:close/>
                <a:moveTo>
                  <a:pt x="8652" y="2564"/>
                </a:moveTo>
                <a:lnTo>
                  <a:pt x="3036" y="3564"/>
                </a:lnTo>
                <a:lnTo>
                  <a:pt x="3036" y="11482"/>
                </a:lnTo>
                <a:lnTo>
                  <a:pt x="8652" y="10482"/>
                </a:lnTo>
                <a:lnTo>
                  <a:pt x="8652" y="2564"/>
                </a:lnTo>
                <a:close/>
                <a:moveTo>
                  <a:pt x="17160" y="4161"/>
                </a:moveTo>
                <a:lnTo>
                  <a:pt x="9278" y="5565"/>
                </a:lnTo>
                <a:lnTo>
                  <a:pt x="9278" y="21600"/>
                </a:lnTo>
                <a:lnTo>
                  <a:pt x="17160" y="21600"/>
                </a:lnTo>
                <a:lnTo>
                  <a:pt x="17160" y="4161"/>
                </a:lnTo>
                <a:close/>
                <a:moveTo>
                  <a:pt x="8651" y="11102"/>
                </a:moveTo>
                <a:lnTo>
                  <a:pt x="3036" y="12104"/>
                </a:lnTo>
                <a:lnTo>
                  <a:pt x="3036" y="21600"/>
                </a:lnTo>
                <a:lnTo>
                  <a:pt x="8651" y="21600"/>
                </a:lnTo>
                <a:lnTo>
                  <a:pt x="8651" y="11102"/>
                </a:lnTo>
                <a:close/>
                <a:moveTo>
                  <a:pt x="21600" y="13758"/>
                </a:moveTo>
                <a:lnTo>
                  <a:pt x="17788" y="14436"/>
                </a:lnTo>
                <a:lnTo>
                  <a:pt x="17788" y="18665"/>
                </a:lnTo>
                <a:lnTo>
                  <a:pt x="21600" y="17985"/>
                </a:lnTo>
                <a:lnTo>
                  <a:pt x="21600" y="1375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8" name="Google Shape;128;p12"/>
          <p:cNvSpPr/>
          <p:nvPr/>
        </p:nvSpPr>
        <p:spPr>
          <a:xfrm>
            <a:off x="3650209" y="0"/>
            <a:ext cx="563814" cy="1699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B8CC">
              <a:alpha val="435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2"/>
          <p:cNvSpPr/>
          <p:nvPr/>
        </p:nvSpPr>
        <p:spPr>
          <a:xfrm>
            <a:off x="43594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rgbClr val="FFA604">
              <a:alpha val="4581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2"/>
          <p:cNvSpPr/>
          <p:nvPr/>
        </p:nvSpPr>
        <p:spPr>
          <a:xfrm>
            <a:off x="78131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rgbClr val="FFD104">
              <a:alpha val="4860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2"/>
          <p:cNvSpPr/>
          <p:nvPr/>
        </p:nvSpPr>
        <p:spPr>
          <a:xfrm>
            <a:off x="78131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DB8CC">
              <a:alpha val="435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2"/>
          <p:cNvSpPr txBox="1"/>
          <p:nvPr/>
        </p:nvSpPr>
        <p:spPr>
          <a:xfrm>
            <a:off x="337425" y="2916425"/>
            <a:ext cx="36444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Your Trusted Guardian on the </a:t>
            </a:r>
            <a:r>
              <a:rPr lang="en" sz="17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Road!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2"/>
          <p:cNvSpPr txBox="1"/>
          <p:nvPr/>
        </p:nvSpPr>
        <p:spPr>
          <a:xfrm>
            <a:off x="35625" y="56500"/>
            <a:ext cx="2184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InCode 2023</a:t>
            </a:r>
            <a:endParaRPr sz="2500" b="1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Theme : Safety</a:t>
            </a:r>
            <a:endParaRPr sz="1700" b="1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134" name="Google Shape;134;p12"/>
          <p:cNvSpPr txBox="1"/>
          <p:nvPr/>
        </p:nvSpPr>
        <p:spPr>
          <a:xfrm>
            <a:off x="7786678" y="4474116"/>
            <a:ext cx="1357322" cy="669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 smtClean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Akanksha Sharma</a:t>
            </a:r>
            <a:endParaRPr sz="105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Navdeep Kaur</a:t>
            </a:r>
            <a:endParaRPr sz="105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 txBox="1">
            <a:spLocks noGrp="1"/>
          </p:cNvSpPr>
          <p:nvPr>
            <p:ph type="title" idx="4294967295"/>
          </p:nvPr>
        </p:nvSpPr>
        <p:spPr>
          <a:xfrm>
            <a:off x="550500" y="1881750"/>
            <a:ext cx="3470100" cy="13800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RouteGuard</a:t>
            </a:r>
            <a:endParaRPr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Because your safety is our priority!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9" name="Google Shape;189;p19"/>
          <p:cNvSpPr txBox="1">
            <a:spLocks noGrp="1"/>
          </p:cNvSpPr>
          <p:nvPr>
            <p:ph type="sldNum" idx="12"/>
          </p:nvPr>
        </p:nvSpPr>
        <p:spPr>
          <a:xfrm>
            <a:off x="8556125" y="4688650"/>
            <a:ext cx="35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body" idx="1"/>
          </p:nvPr>
        </p:nvSpPr>
        <p:spPr>
          <a:xfrm>
            <a:off x="550500" y="1347950"/>
            <a:ext cx="6107700" cy="35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the context of ride-hailing services, a significant and pressing problem lies in ensuring the </a:t>
            </a: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safety and security</a:t>
            </a: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 passengers, particularly women, passengers traveling with children, and drivers. Traditional transportation systems often overlook the unique safety concerns faced by these specific user groups. Instances of harassment, assault, or </a:t>
            </a: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unexpected deviations from the intended route</a:t>
            </a: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can pose severe risks to the well-being and peace of mind of both passengers and drivers. Consequently, there is an </a:t>
            </a: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urgent need</a:t>
            </a: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develop innovative solutions that prioritize the security and protection of these vulnerable users</a:t>
            </a:r>
            <a:r>
              <a:rPr lang="en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300" dirty="0" smtClea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</a:t>
            </a: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</a:t>
            </a: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to address this problem by enhancing ride safety for millions of users. By doing so, we aim to create an environment where these individuals </a:t>
            </a: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feel empowered, secure, and confident</a:t>
            </a: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throughout their rides,</a:t>
            </a: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fostering trust and reliability</a:t>
            </a: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within the transportation ecosystem.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/>
          </a:p>
        </p:txBody>
      </p:sp>
      <p:sp>
        <p:nvSpPr>
          <p:cNvPr id="141" name="Google Shape;141;p13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000100" y="285734"/>
            <a:ext cx="4879500" cy="642942"/>
          </a:xfrm>
        </p:spPr>
        <p:txBody>
          <a:bodyPr/>
          <a:lstStyle/>
          <a:p>
            <a:r>
              <a:rPr lang="en-US" dirty="0" smtClean="0"/>
              <a:t>The Solution</a:t>
            </a:r>
          </a:p>
          <a:p>
            <a:pPr>
              <a:buNone/>
            </a:pPr>
            <a:r>
              <a:rPr lang="en" sz="12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</a:t>
            </a:r>
            <a:endParaRPr lang="en-US" sz="1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lang="en"/>
          </a:p>
        </p:txBody>
      </p:sp>
      <p:sp>
        <p:nvSpPr>
          <p:cNvPr id="4" name="TextBox 3"/>
          <p:cNvSpPr txBox="1"/>
          <p:nvPr/>
        </p:nvSpPr>
        <p:spPr>
          <a:xfrm>
            <a:off x="1357290" y="928676"/>
            <a:ext cx="471490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" sz="1200" dirty="0" smtClean="0"/>
              <a:t>RouteGuard combines </a:t>
            </a:r>
            <a:r>
              <a:rPr lang="en" sz="1200" b="1" dirty="0" smtClean="0"/>
              <a:t>intelligent route monitoring</a:t>
            </a:r>
            <a:r>
              <a:rPr lang="en" sz="1200" dirty="0" smtClean="0"/>
              <a:t> and </a:t>
            </a:r>
            <a:r>
              <a:rPr lang="en" sz="1200" b="1" dirty="0" smtClean="0"/>
              <a:t>real-time notifications</a:t>
            </a:r>
            <a:r>
              <a:rPr lang="en" sz="1200" dirty="0" smtClean="0"/>
              <a:t> to keep you </a:t>
            </a:r>
            <a:r>
              <a:rPr lang="en" sz="1200" b="1" dirty="0" smtClean="0"/>
              <a:t>protected from potential risks </a:t>
            </a:r>
            <a:r>
              <a:rPr lang="en" sz="1200" dirty="0" smtClean="0"/>
              <a:t>and deviations</a:t>
            </a:r>
          </a:p>
          <a:p>
            <a:pPr>
              <a:buFont typeface="Wingdings" pitchFamily="2" charset="2"/>
              <a:buChar char="Ø"/>
            </a:pPr>
            <a:endParaRPr lang="en" sz="1200" dirty="0" smtClean="0"/>
          </a:p>
          <a:p>
            <a:pPr>
              <a:buFont typeface="Wingdings" pitchFamily="2" charset="2"/>
              <a:buChar char="Ø"/>
            </a:pPr>
            <a:r>
              <a:rPr lang="en" sz="1200" dirty="0" smtClean="0"/>
              <a:t>As you embark on your ride, our system </a:t>
            </a:r>
            <a:r>
              <a:rPr lang="en" sz="1200" b="1" dirty="0" smtClean="0"/>
              <a:t>meticulously tracks the driver's route,</a:t>
            </a:r>
            <a:r>
              <a:rPr lang="en" sz="1200" dirty="0" smtClean="0"/>
              <a:t> comparing it to the </a:t>
            </a:r>
            <a:r>
              <a:rPr lang="en" sz="1200" b="1" dirty="0" smtClean="0"/>
              <a:t>optimal path</a:t>
            </a:r>
            <a:r>
              <a:rPr lang="en" sz="1200" dirty="0" smtClean="0"/>
              <a:t> determined from your source to destination.</a:t>
            </a:r>
          </a:p>
          <a:p>
            <a:pPr>
              <a:buFont typeface="Wingdings" pitchFamily="2" charset="2"/>
              <a:buChar char="Ø"/>
            </a:pPr>
            <a:endParaRPr lang="en" sz="1200" dirty="0" smtClean="0"/>
          </a:p>
          <a:p>
            <a:pPr>
              <a:buFont typeface="Wingdings" pitchFamily="2" charset="2"/>
              <a:buChar char="Ø"/>
            </a:pPr>
            <a:r>
              <a:rPr lang="en" sz="1200" dirty="0" smtClean="0"/>
              <a:t>In case of long duration of </a:t>
            </a:r>
            <a:r>
              <a:rPr lang="en" sz="1200" b="1" dirty="0" smtClean="0"/>
              <a:t>off-route driving,rather than triggering unnecessary alarms,</a:t>
            </a:r>
            <a:r>
              <a:rPr lang="en" sz="1200" dirty="0" smtClean="0"/>
              <a:t> we ensure seamless communication by </a:t>
            </a:r>
            <a:r>
              <a:rPr lang="en" sz="1200" b="1" dirty="0" smtClean="0"/>
              <a:t>sending a discreet warning notification </a:t>
            </a:r>
            <a:r>
              <a:rPr lang="en" sz="1200" dirty="0" smtClean="0"/>
              <a:t>directly to your smartphone.</a:t>
            </a:r>
          </a:p>
          <a:p>
            <a:pPr>
              <a:buFont typeface="Wingdings" pitchFamily="2" charset="2"/>
              <a:buChar char="Ø"/>
            </a:pPr>
            <a:endParaRPr lang="en" sz="1200" dirty="0" smtClean="0"/>
          </a:p>
          <a:p>
            <a:pPr>
              <a:buFont typeface="Wingdings" pitchFamily="2" charset="2"/>
              <a:buChar char="Ø"/>
            </a:pPr>
            <a:r>
              <a:rPr lang="en" sz="1200" dirty="0" smtClean="0"/>
              <a:t>At your fingertips, you have </a:t>
            </a:r>
            <a:r>
              <a:rPr lang="en" sz="1200" b="1" dirty="0" smtClean="0"/>
              <a:t>the freedom to choose</a:t>
            </a:r>
            <a:r>
              <a:rPr lang="en" sz="1200" dirty="0" smtClean="0"/>
              <a:t> the most appropriate response.</a:t>
            </a:r>
          </a:p>
          <a:p>
            <a:pPr>
              <a:buNone/>
            </a:pPr>
            <a:endParaRPr lang="en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2910" y="4286262"/>
            <a:ext cx="62865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dirty="0" smtClean="0">
                <a:solidFill>
                  <a:schemeClr val="bg1"/>
                </a:solidFill>
              </a:rPr>
              <a:t>Our mission is simple:</a:t>
            </a:r>
          </a:p>
          <a:p>
            <a:r>
              <a:rPr lang="en" dirty="0" smtClean="0">
                <a:solidFill>
                  <a:schemeClr val="bg1"/>
                </a:solidFill>
              </a:rPr>
              <a:t>To reduce risks, enhance safety, and empower passengers like never before.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4"/>
          <p:cNvSpPr/>
          <p:nvPr/>
        </p:nvSpPr>
        <p:spPr>
          <a:xfrm rot="2466643">
            <a:off x="7159660" y="105372"/>
            <a:ext cx="499279" cy="47672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4"/>
          <p:cNvSpPr txBox="1">
            <a:spLocks noGrp="1"/>
          </p:cNvSpPr>
          <p:nvPr>
            <p:ph type="sldNum" idx="12"/>
          </p:nvPr>
        </p:nvSpPr>
        <p:spPr>
          <a:xfrm>
            <a:off x="8556125" y="4688650"/>
            <a:ext cx="35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2844" y="1390503"/>
            <a:ext cx="6072230" cy="3260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214282" y="285734"/>
            <a:ext cx="69294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The Design: </a:t>
            </a:r>
            <a:r>
              <a:rPr lang="en-US" sz="1100" dirty="0" smtClean="0"/>
              <a:t>Our design is inspired by the Greek goddess of war Athena ,who is a strong protector and sun </a:t>
            </a:r>
            <a:r>
              <a:rPr lang="en-US" sz="1100" dirty="0" err="1" smtClean="0"/>
              <a:t>god,Apollo</a:t>
            </a:r>
            <a:r>
              <a:rPr lang="en-US" sz="1100" dirty="0" smtClean="0"/>
              <a:t> who represents light and </a:t>
            </a:r>
            <a:r>
              <a:rPr lang="en-US" sz="1100" dirty="0" err="1" smtClean="0"/>
              <a:t>radiance.Together</a:t>
            </a:r>
            <a:r>
              <a:rPr lang="en-US" sz="1100" dirty="0" smtClean="0"/>
              <a:t> they  instill a sense of security by illuminating the </a:t>
            </a:r>
            <a:r>
              <a:rPr lang="en-US" sz="1100" dirty="0" err="1" smtClean="0"/>
              <a:t>righ</a:t>
            </a:r>
            <a:r>
              <a:rPr lang="en-US" sz="1100" dirty="0" smtClean="0"/>
              <a:t> path and offering protection in it.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6429388" y="2857502"/>
            <a:ext cx="12858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Entering Destination: </a:t>
            </a:r>
            <a:r>
              <a:rPr lang="en-US" sz="1100" dirty="0" smtClean="0"/>
              <a:t>The locations are verified using Google Maps API in order to ensure verification and proper coordinates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429388" y="1142990"/>
            <a:ext cx="1143008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Location Permission:</a:t>
            </a:r>
          </a:p>
          <a:p>
            <a:r>
              <a:rPr lang="en-US" sz="1100" dirty="0" smtClean="0"/>
              <a:t>Asks user for permission for location detection to ensure privacy.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e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480" y="785800"/>
            <a:ext cx="6658660" cy="414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142844" y="214296"/>
            <a:ext cx="50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Optimal Route Finder: </a:t>
            </a:r>
            <a:r>
              <a:rPr lang="en-US" sz="1100" dirty="0" smtClean="0"/>
              <a:t>Based on current </a:t>
            </a:r>
            <a:r>
              <a:rPr lang="en-US" sz="1100" dirty="0" err="1" smtClean="0"/>
              <a:t>conditions,it</a:t>
            </a:r>
            <a:r>
              <a:rPr lang="en-US" sz="1100" dirty="0" smtClean="0"/>
              <a:t> finds an optimal route between the user’s current location and destination.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86578" y="1071552"/>
            <a:ext cx="10001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Zoom In/Out </a:t>
            </a:r>
            <a:r>
              <a:rPr lang="en-US" dirty="0" smtClean="0"/>
              <a:t>: </a:t>
            </a:r>
            <a:r>
              <a:rPr lang="en-US" sz="1100" dirty="0" smtClean="0"/>
              <a:t>The user can zoom in/out the maps as per their preference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786578" y="2928940"/>
            <a:ext cx="1071570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Markers: </a:t>
            </a:r>
            <a:r>
              <a:rPr lang="en-US" sz="1100" dirty="0" smtClean="0"/>
              <a:t>The website marks the destination and current </a:t>
            </a:r>
            <a:r>
              <a:rPr lang="en-US" sz="1100" dirty="0" err="1" smtClean="0"/>
              <a:t>loction</a:t>
            </a:r>
            <a:r>
              <a:rPr lang="en-US" sz="1100" dirty="0" smtClean="0"/>
              <a:t> with markers to make visualization easier.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en"/>
          </a:p>
        </p:txBody>
      </p:sp>
      <p:sp>
        <p:nvSpPr>
          <p:cNvPr id="3" name="TextBox 2"/>
          <p:cNvSpPr txBox="1"/>
          <p:nvPr/>
        </p:nvSpPr>
        <p:spPr>
          <a:xfrm>
            <a:off x="357158" y="142858"/>
            <a:ext cx="478634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Off-Route Warning: </a:t>
            </a:r>
            <a:r>
              <a:rPr lang="en-US" sz="1100" dirty="0" smtClean="0"/>
              <a:t>On being off route for long time and sends a warning to user and alerts </a:t>
            </a:r>
            <a:r>
              <a:rPr lang="en-US" sz="1100" dirty="0" err="1" smtClean="0"/>
              <a:t>them.Checks</a:t>
            </a:r>
            <a:r>
              <a:rPr lang="en-US" sz="1100" dirty="0" smtClean="0"/>
              <a:t> off route by checking location within a time span of 30sec regularly and comparing it to optimal route using Distance Matrix API.</a:t>
            </a:r>
            <a:endParaRPr lang="en-US" sz="1100" dirty="0"/>
          </a:p>
        </p:txBody>
      </p:sp>
      <p:sp>
        <p:nvSpPr>
          <p:cNvPr id="4" name="TextBox 3"/>
          <p:cNvSpPr txBox="1"/>
          <p:nvPr/>
        </p:nvSpPr>
        <p:spPr>
          <a:xfrm>
            <a:off x="6643702" y="1285866"/>
            <a:ext cx="135732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User Empowerment: </a:t>
            </a:r>
            <a:r>
              <a:rPr lang="en-US" sz="1100" dirty="0" smtClean="0"/>
              <a:t>They can choose best course of action as per the situation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15140" y="3071816"/>
            <a:ext cx="1357322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Recording Action:</a:t>
            </a:r>
          </a:p>
          <a:p>
            <a:r>
              <a:rPr lang="en-US" sz="1100" dirty="0" smtClean="0"/>
              <a:t>Counting no of warnings and ensuring safety and analyze driver’s credibility</a:t>
            </a:r>
            <a:endParaRPr lang="en-US" dirty="0"/>
          </a:p>
        </p:txBody>
      </p:sp>
      <p:pic>
        <p:nvPicPr>
          <p:cNvPr id="6" name="Picture 5" descr="warn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44" y="1142990"/>
            <a:ext cx="6500826" cy="37862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5"/>
          <p:cNvSpPr txBox="1">
            <a:spLocks noGrp="1"/>
          </p:cNvSpPr>
          <p:nvPr>
            <p:ph type="title"/>
          </p:nvPr>
        </p:nvSpPr>
        <p:spPr>
          <a:xfrm>
            <a:off x="642910" y="1428742"/>
            <a:ext cx="3694500" cy="53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Plus Features:</a:t>
            </a:r>
            <a:endParaRPr/>
          </a:p>
        </p:txBody>
      </p:sp>
      <p:sp>
        <p:nvSpPr>
          <p:cNvPr id="155" name="Google Shape;155;p15"/>
          <p:cNvSpPr txBox="1">
            <a:spLocks noGrp="1"/>
          </p:cNvSpPr>
          <p:nvPr>
            <p:ph type="body" idx="1"/>
          </p:nvPr>
        </p:nvSpPr>
        <p:spPr>
          <a:xfrm>
            <a:off x="428596" y="2214560"/>
            <a:ext cx="3694500" cy="226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Easy integration with any existing ride hailing platform(use of google maps API)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Requires minimal input from the user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Works on both laptop and mobile phones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Immersive design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Easy to navigate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-US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isceret warnings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Range of options </a:t>
            </a:r>
            <a:endParaRPr sz="1300" smtClea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5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pic>
        <p:nvPicPr>
          <p:cNvPr id="157" name="Google Shape;157;p15"/>
          <p:cNvPicPr preferRelativeResize="0"/>
          <p:nvPr/>
        </p:nvPicPr>
        <p:blipFill rotWithShape="1">
          <a:blip r:embed="rId3">
            <a:alphaModFix/>
          </a:blip>
          <a:srcRect l="21969" r="21969"/>
          <a:stretch/>
        </p:blipFill>
        <p:spPr>
          <a:xfrm>
            <a:off x="4648220" y="-3176"/>
            <a:ext cx="4343382" cy="51572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264" y="0"/>
                </a:moveTo>
                <a:lnTo>
                  <a:pt x="7264" y="4855"/>
                </a:lnTo>
                <a:lnTo>
                  <a:pt x="16434" y="3451"/>
                </a:lnTo>
                <a:lnTo>
                  <a:pt x="16434" y="0"/>
                </a:lnTo>
                <a:lnTo>
                  <a:pt x="7264" y="0"/>
                </a:lnTo>
                <a:close/>
                <a:moveTo>
                  <a:pt x="17165" y="0"/>
                </a:moveTo>
                <a:lnTo>
                  <a:pt x="17165" y="1328"/>
                </a:lnTo>
                <a:lnTo>
                  <a:pt x="21600" y="649"/>
                </a:lnTo>
                <a:lnTo>
                  <a:pt x="21600" y="0"/>
                </a:lnTo>
                <a:lnTo>
                  <a:pt x="17165" y="0"/>
                </a:lnTo>
                <a:close/>
                <a:moveTo>
                  <a:pt x="21600" y="1261"/>
                </a:moveTo>
                <a:lnTo>
                  <a:pt x="17165" y="1940"/>
                </a:lnTo>
                <a:lnTo>
                  <a:pt x="17165" y="13789"/>
                </a:lnTo>
                <a:lnTo>
                  <a:pt x="21600" y="13110"/>
                </a:lnTo>
                <a:lnTo>
                  <a:pt x="21600" y="1261"/>
                </a:lnTo>
                <a:close/>
                <a:moveTo>
                  <a:pt x="6534" y="2532"/>
                </a:moveTo>
                <a:lnTo>
                  <a:pt x="0" y="3534"/>
                </a:lnTo>
                <a:lnTo>
                  <a:pt x="0" y="11449"/>
                </a:lnTo>
                <a:lnTo>
                  <a:pt x="6534" y="10449"/>
                </a:lnTo>
                <a:lnTo>
                  <a:pt x="6534" y="2532"/>
                </a:lnTo>
                <a:close/>
                <a:moveTo>
                  <a:pt x="16434" y="4110"/>
                </a:moveTo>
                <a:lnTo>
                  <a:pt x="7264" y="5514"/>
                </a:lnTo>
                <a:lnTo>
                  <a:pt x="7264" y="21600"/>
                </a:lnTo>
                <a:lnTo>
                  <a:pt x="16434" y="21600"/>
                </a:lnTo>
                <a:lnTo>
                  <a:pt x="16434" y="4110"/>
                </a:lnTo>
                <a:close/>
                <a:moveTo>
                  <a:pt x="6534" y="11069"/>
                </a:moveTo>
                <a:lnTo>
                  <a:pt x="0" y="12069"/>
                </a:lnTo>
                <a:lnTo>
                  <a:pt x="0" y="21600"/>
                </a:lnTo>
                <a:lnTo>
                  <a:pt x="6534" y="21600"/>
                </a:lnTo>
                <a:lnTo>
                  <a:pt x="6534" y="11069"/>
                </a:lnTo>
                <a:close/>
                <a:moveTo>
                  <a:pt x="21600" y="13722"/>
                </a:moveTo>
                <a:lnTo>
                  <a:pt x="17165" y="14401"/>
                </a:lnTo>
                <a:lnTo>
                  <a:pt x="17165" y="18629"/>
                </a:lnTo>
                <a:lnTo>
                  <a:pt x="21600" y="17950"/>
                </a:lnTo>
                <a:lnTo>
                  <a:pt x="21600" y="13722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 txBox="1">
            <a:spLocks noGrp="1"/>
          </p:cNvSpPr>
          <p:nvPr>
            <p:ph type="title" idx="4294967295"/>
          </p:nvPr>
        </p:nvSpPr>
        <p:spPr>
          <a:xfrm>
            <a:off x="428596" y="357172"/>
            <a:ext cx="4879268" cy="68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Roles and Competencies</a:t>
            </a:r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sldNum" idx="12"/>
          </p:nvPr>
        </p:nvSpPr>
        <p:spPr>
          <a:xfrm>
            <a:off x="8556125" y="4688650"/>
            <a:ext cx="35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pic>
        <p:nvPicPr>
          <p:cNvPr id="171" name="Google Shape;171;p17"/>
          <p:cNvPicPr preferRelativeResize="0"/>
          <p:nvPr/>
        </p:nvPicPr>
        <p:blipFill rotWithShape="1">
          <a:blip r:embed="rId3">
            <a:alphaModFix/>
          </a:blip>
          <a:srcRect t="20164" b="20158"/>
          <a:stretch/>
        </p:blipFill>
        <p:spPr>
          <a:xfrm>
            <a:off x="285720" y="1357304"/>
            <a:ext cx="1425000" cy="1425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2" name="Google Shape;172;p17"/>
          <p:cNvSpPr txBox="1"/>
          <p:nvPr/>
        </p:nvSpPr>
        <p:spPr>
          <a:xfrm>
            <a:off x="1857356" y="1643056"/>
            <a:ext cx="21459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Akanksha</a:t>
            </a:r>
            <a:endParaRPr sz="12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(Python, UI/UX, Frontend development)</a:t>
            </a:r>
            <a:endParaRPr sz="12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  <p:pic>
        <p:nvPicPr>
          <p:cNvPr id="173" name="Google Shape;173;p17"/>
          <p:cNvPicPr preferRelativeResize="0"/>
          <p:nvPr/>
        </p:nvPicPr>
        <p:blipFill rotWithShape="1">
          <a:blip r:embed="rId4">
            <a:alphaModFix/>
          </a:blip>
          <a:srcRect t="386" b="396"/>
          <a:stretch/>
        </p:blipFill>
        <p:spPr>
          <a:xfrm>
            <a:off x="214282" y="3071816"/>
            <a:ext cx="1425000" cy="1425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4" name="Google Shape;174;p17"/>
          <p:cNvSpPr txBox="1"/>
          <p:nvPr/>
        </p:nvSpPr>
        <p:spPr>
          <a:xfrm>
            <a:off x="2214546" y="3429006"/>
            <a:ext cx="1425000" cy="5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Navdeep</a:t>
            </a:r>
            <a:endParaRPr sz="12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(Frontend and Backend development)</a:t>
            </a:r>
            <a:endParaRPr sz="12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57752" y="1714494"/>
            <a:ext cx="2571768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1200" dirty="0" smtClean="0"/>
              <a:t>Successfully created a working prototype of the shortlisted idea</a:t>
            </a:r>
          </a:p>
          <a:p>
            <a:endParaRPr lang="en-US" sz="1200" dirty="0" smtClean="0"/>
          </a:p>
          <a:p>
            <a:pPr>
              <a:buFont typeface="Arial" pitchFamily="34" charset="0"/>
              <a:buChar char="•"/>
            </a:pPr>
            <a:r>
              <a:rPr lang="en-US" sz="1200" dirty="0" smtClean="0"/>
              <a:t>Made a visually attractive and responsive website</a:t>
            </a:r>
          </a:p>
          <a:p>
            <a:endParaRPr lang="en-US" sz="1200" dirty="0" smtClean="0"/>
          </a:p>
          <a:p>
            <a:pPr>
              <a:buFont typeface="Arial" pitchFamily="34" charset="0"/>
              <a:buChar char="•"/>
            </a:pPr>
            <a:r>
              <a:rPr lang="en-US" sz="1200" dirty="0" smtClean="0"/>
              <a:t>Successfully integrated required APIs</a:t>
            </a:r>
          </a:p>
          <a:p>
            <a:endParaRPr lang="en-US" sz="1200" dirty="0" smtClean="0"/>
          </a:p>
          <a:p>
            <a:pPr>
              <a:buFont typeface="Arial" pitchFamily="34" charset="0"/>
              <a:buChar char="•"/>
            </a:pPr>
            <a:r>
              <a:rPr lang="en-US" sz="1200" dirty="0" smtClean="0"/>
              <a:t>Great teamwork and coordination</a:t>
            </a:r>
          </a:p>
          <a:p>
            <a:endParaRPr lang="en-US" sz="1200" dirty="0" smtClean="0"/>
          </a:p>
          <a:p>
            <a:pPr>
              <a:buFont typeface="Arial" pitchFamily="34" charset="0"/>
              <a:buChar char="•"/>
            </a:pPr>
            <a:r>
              <a:rPr lang="en-US" sz="1200" dirty="0" smtClean="0"/>
              <a:t>Ability to handle pressure and manage time effectively</a:t>
            </a:r>
          </a:p>
          <a:p>
            <a:endParaRPr lang="en-US" dirty="0" smtClean="0"/>
          </a:p>
          <a:p>
            <a:pPr>
              <a:buFont typeface="Arial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>
            <a:spLocks noGrp="1"/>
          </p:cNvSpPr>
          <p:nvPr>
            <p:ph type="title"/>
          </p:nvPr>
        </p:nvSpPr>
        <p:spPr>
          <a:xfrm>
            <a:off x="357158" y="500048"/>
            <a:ext cx="3694500" cy="951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Future Plans</a:t>
            </a:r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  <p:pic>
        <p:nvPicPr>
          <p:cNvPr id="183" name="Google Shape;183;p18"/>
          <p:cNvPicPr preferRelativeResize="0"/>
          <p:nvPr/>
        </p:nvPicPr>
        <p:blipFill rotWithShape="1">
          <a:blip r:embed="rId3">
            <a:alphaModFix/>
          </a:blip>
          <a:srcRect l="7891" r="7891"/>
          <a:stretch/>
        </p:blipFill>
        <p:spPr>
          <a:xfrm>
            <a:off x="4648220" y="-3176"/>
            <a:ext cx="4343382" cy="51572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264" y="0"/>
                </a:moveTo>
                <a:lnTo>
                  <a:pt x="7264" y="4855"/>
                </a:lnTo>
                <a:lnTo>
                  <a:pt x="16434" y="3451"/>
                </a:lnTo>
                <a:lnTo>
                  <a:pt x="16434" y="0"/>
                </a:lnTo>
                <a:lnTo>
                  <a:pt x="7264" y="0"/>
                </a:lnTo>
                <a:close/>
                <a:moveTo>
                  <a:pt x="17165" y="0"/>
                </a:moveTo>
                <a:lnTo>
                  <a:pt x="17165" y="1328"/>
                </a:lnTo>
                <a:lnTo>
                  <a:pt x="21600" y="649"/>
                </a:lnTo>
                <a:lnTo>
                  <a:pt x="21600" y="0"/>
                </a:lnTo>
                <a:lnTo>
                  <a:pt x="17165" y="0"/>
                </a:lnTo>
                <a:close/>
                <a:moveTo>
                  <a:pt x="21600" y="1261"/>
                </a:moveTo>
                <a:lnTo>
                  <a:pt x="17165" y="1940"/>
                </a:lnTo>
                <a:lnTo>
                  <a:pt x="17165" y="13789"/>
                </a:lnTo>
                <a:lnTo>
                  <a:pt x="21600" y="13110"/>
                </a:lnTo>
                <a:lnTo>
                  <a:pt x="21600" y="1261"/>
                </a:lnTo>
                <a:close/>
                <a:moveTo>
                  <a:pt x="6534" y="2532"/>
                </a:moveTo>
                <a:lnTo>
                  <a:pt x="0" y="3534"/>
                </a:lnTo>
                <a:lnTo>
                  <a:pt x="0" y="11449"/>
                </a:lnTo>
                <a:lnTo>
                  <a:pt x="6534" y="10449"/>
                </a:lnTo>
                <a:lnTo>
                  <a:pt x="6534" y="2532"/>
                </a:lnTo>
                <a:close/>
                <a:moveTo>
                  <a:pt x="16434" y="4110"/>
                </a:moveTo>
                <a:lnTo>
                  <a:pt x="7264" y="5514"/>
                </a:lnTo>
                <a:lnTo>
                  <a:pt x="7264" y="21600"/>
                </a:lnTo>
                <a:lnTo>
                  <a:pt x="16434" y="21600"/>
                </a:lnTo>
                <a:lnTo>
                  <a:pt x="16434" y="4110"/>
                </a:lnTo>
                <a:close/>
                <a:moveTo>
                  <a:pt x="6534" y="11069"/>
                </a:moveTo>
                <a:lnTo>
                  <a:pt x="0" y="12069"/>
                </a:lnTo>
                <a:lnTo>
                  <a:pt x="0" y="21600"/>
                </a:lnTo>
                <a:lnTo>
                  <a:pt x="6534" y="21600"/>
                </a:lnTo>
                <a:lnTo>
                  <a:pt x="6534" y="11069"/>
                </a:lnTo>
                <a:close/>
                <a:moveTo>
                  <a:pt x="21600" y="13722"/>
                </a:moveTo>
                <a:lnTo>
                  <a:pt x="17165" y="14401"/>
                </a:lnTo>
                <a:lnTo>
                  <a:pt x="17165" y="18629"/>
                </a:lnTo>
                <a:lnTo>
                  <a:pt x="21600" y="17950"/>
                </a:lnTo>
                <a:lnTo>
                  <a:pt x="21600" y="1372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642910" y="1643056"/>
            <a:ext cx="328614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1.Create a </a:t>
            </a:r>
            <a:r>
              <a:rPr lang="en-US" b="1" dirty="0" smtClean="0"/>
              <a:t>database </a:t>
            </a:r>
            <a:r>
              <a:rPr lang="en-US" dirty="0" smtClean="0"/>
              <a:t>corresponding to the feature:</a:t>
            </a:r>
          </a:p>
          <a:p>
            <a:endParaRPr lang="en-US" sz="1600" dirty="0" smtClean="0"/>
          </a:p>
          <a:p>
            <a:pPr>
              <a:buFont typeface="Arial" pitchFamily="34" charset="0"/>
              <a:buChar char="•"/>
            </a:pPr>
            <a:r>
              <a:rPr lang="en-US" sz="1200" dirty="0" smtClean="0"/>
              <a:t>Store no of warnings issued in reference to drivers which would help to </a:t>
            </a:r>
            <a:r>
              <a:rPr lang="en-US" sz="1200" b="1" dirty="0" smtClean="0"/>
              <a:t>analyze credibility</a:t>
            </a:r>
          </a:p>
          <a:p>
            <a:pPr>
              <a:buFont typeface="Arial" pitchFamily="34" charset="0"/>
              <a:buChar char="•"/>
            </a:pPr>
            <a:r>
              <a:rPr lang="en-US" sz="1200" dirty="0" smtClean="0"/>
              <a:t>Store locations subject to </a:t>
            </a:r>
            <a:r>
              <a:rPr lang="en-US" sz="1200" b="1" dirty="0" smtClean="0"/>
              <a:t>frequent detours</a:t>
            </a:r>
          </a:p>
          <a:p>
            <a:endParaRPr lang="en-US" dirty="0" smtClean="0"/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r>
              <a:rPr lang="en-US" dirty="0" smtClean="0"/>
              <a:t>2.</a:t>
            </a:r>
            <a:r>
              <a:rPr lang="en-US" b="1" dirty="0" smtClean="0"/>
              <a:t>Perfect </a:t>
            </a:r>
            <a:r>
              <a:rPr lang="en-US" dirty="0" smtClean="0"/>
              <a:t>the warning system using machine learning models to </a:t>
            </a:r>
            <a:r>
              <a:rPr lang="en-US" b="1" dirty="0" smtClean="0"/>
              <a:t>minimize false positives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3.Improve further based on </a:t>
            </a:r>
            <a:r>
              <a:rPr lang="en-US" b="1" dirty="0" smtClean="0"/>
              <a:t>user feedback.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essica template">
  <a:themeElements>
    <a:clrScheme name="Custom 347">
      <a:dk1>
        <a:srgbClr val="062133"/>
      </a:dk1>
      <a:lt1>
        <a:srgbClr val="FFFFFF"/>
      </a:lt1>
      <a:dk2>
        <a:srgbClr val="878E92"/>
      </a:dk2>
      <a:lt2>
        <a:srgbClr val="E9EEF0"/>
      </a:lt2>
      <a:accent1>
        <a:srgbClr val="0DB8CC"/>
      </a:accent1>
      <a:accent2>
        <a:srgbClr val="FFA604"/>
      </a:accent2>
      <a:accent3>
        <a:srgbClr val="00799E"/>
      </a:accent3>
      <a:accent4>
        <a:srgbClr val="32E4C8"/>
      </a:accent4>
      <a:accent5>
        <a:srgbClr val="FFD104"/>
      </a:accent5>
      <a:accent6>
        <a:srgbClr val="2EC9FF"/>
      </a:accent6>
      <a:hlink>
        <a:srgbClr val="00799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640</Words>
  <PresentationFormat>On-screen Show (16:9)</PresentationFormat>
  <Paragraphs>76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Oswald</vt:lpstr>
      <vt:lpstr>Calibri</vt:lpstr>
      <vt:lpstr>Roboto</vt:lpstr>
      <vt:lpstr>News Cycle</vt:lpstr>
      <vt:lpstr>Wingdings</vt:lpstr>
      <vt:lpstr>Jessica template</vt:lpstr>
      <vt:lpstr>RouteGuard</vt:lpstr>
      <vt:lpstr>Problem Statement</vt:lpstr>
      <vt:lpstr>Slide 3</vt:lpstr>
      <vt:lpstr>Slide 4</vt:lpstr>
      <vt:lpstr>Slide 5</vt:lpstr>
      <vt:lpstr>Slide 6</vt:lpstr>
      <vt:lpstr>Plus Features:</vt:lpstr>
      <vt:lpstr>Team Roles and Competencies</vt:lpstr>
      <vt:lpstr>Future Plans</vt:lpstr>
      <vt:lpstr>RouteGuard Because your safety is our priority!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RouteGuard</dc:title>
  <dc:creator>user</dc:creator>
  <cp:lastModifiedBy>user</cp:lastModifiedBy>
  <cp:revision>18</cp:revision>
  <dcterms:modified xsi:type="dcterms:W3CDTF">2023-07-09T18:57:44Z</dcterms:modified>
</cp:coreProperties>
</file>